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fea694c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fea694c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fea694c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fea694c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fea694c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fea694c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fea694ce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fea694ce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fea694c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fea694c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fea694c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fea694c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fea694ce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fea694c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fb2f2d0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fb2f2d0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fb2f2d0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fb2f2d0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ec50b4c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ec50b4c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We used colors that matched our main pokemon, zygarde. Different types of green and black</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All buttons are rounded and when hover color changes to show you’re on it.</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Home page looks welcoming, inviting users to begin exploring. </a:t>
            </a:r>
            <a:endParaRPr sz="13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this semester was to build an e-commerce website for pokemon trading cards. We wanted to create a platform where users will be able to find, purchase, and list cards.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ec50b4c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ec50b4c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ec50b4c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ec50b4c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According to Statista Market Insights, the U.S. card games market had about $818 million in revenue during 2023 and it had approximately $2.75 billion globally.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as a business we wanted t</a:t>
            </a:r>
            <a:r>
              <a:rPr lang="en"/>
              <a:t>he system to help capture a portion of the trading card e-commerce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potential revenue this project could generate could be high and sustained if it can successfully compete in these markets. The operating costs for maintaining this system could be fairly minimal, and as the product matures, more investment in infrastructure would help bring costs down even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semester, we conducted a comprehensive analysis, calculating summary statistics spanning a three-year period for the potential Cumulative Net Cash Flow, </a:t>
            </a:r>
            <a:r>
              <a:rPr lang="en">
                <a:solidFill>
                  <a:schemeClr val="dk1"/>
                </a:solidFill>
              </a:rPr>
              <a:t>Net Present value, Break-Even point, and </a:t>
            </a:r>
            <a:r>
              <a:rPr lang="en"/>
              <a:t>Return on Investment. We based our calculations on sample data reflecting the industry's growth trajectory.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fe976019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fe976019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developing our application we originally started off doing a agile methodology, specifically scrum. So all our user stories were kept in Jira and we were assigning tasks to each other every week.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methodology did not work out for us, it ended up creating a lot of unnecessary overhead for us and since we were such a small group with a clear concept of what we wanted to build, iterative development ended up working best for us. Last semester we spent a lot of time creating a clear plan and image for project,  so it was easy for us to break down the project into series that we developed sequentially.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c50b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ec50b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ec50b4c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ec50b4c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decided to utilize technologies that we felt were relevant to web development in industry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Next.js: enabled server-side rendering and provided a seamless development experience for constructing user interfaces.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ReactJS: used to construct user interfaces. It helped in creating dynamic and interactive components on the front-end.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Tailwind CSS is a CSS framework that we used to style the components of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NextAuth is a library for authentication in Next.js applications, this provided us to create a secure way to implement user authentication and authorization.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project was primarily written in Javascript. Some components were written Typescript.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PostgreSQL served as the primary data storage solution, it ensured the structured and secure storage of product, sales, and user-related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Vercel was our cloud hosting platform that </a:t>
            </a:r>
            <a:r>
              <a:rPr lang="en"/>
              <a:t>provided us with</a:t>
            </a:r>
            <a:r>
              <a:rPr lang="en"/>
              <a:t> the tools, workflows, and infrastructure needed to build and deploy the web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Pokemon TCG API: used this for the pokemon card datasets, including images, card id, attacks, hp.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ec50b4c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ec50b4c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ec50b4cd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ec50b4cd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fe97601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fe97601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Oauth With Github</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Database Structure</a:t>
            </a:r>
            <a:endParaRPr sz="1300">
              <a:solidFill>
                <a:srgbClr val="595959"/>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rgbClr val="595959"/>
                </a:solidFill>
                <a:latin typeface="Lato"/>
                <a:ea typeface="Lato"/>
                <a:cs typeface="Lato"/>
                <a:sym typeface="Lato"/>
              </a:rPr>
              <a:t>Life of Search Query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jpg"/><Relationship Id="rId12"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jp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600" y="13105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ZyCardes</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DRM: Diego, Ryan, Mariam</a:t>
            </a:r>
            <a:endParaRPr/>
          </a:p>
        </p:txBody>
      </p:sp>
      <p:pic>
        <p:nvPicPr>
          <p:cNvPr id="138" name="Google Shape;138;p17"/>
          <p:cNvPicPr preferRelativeResize="0"/>
          <p:nvPr/>
        </p:nvPicPr>
        <p:blipFill>
          <a:blip r:embed="rId4">
            <a:alphaModFix/>
          </a:blip>
          <a:stretch>
            <a:fillRect/>
          </a:stretch>
        </p:blipFill>
        <p:spPr>
          <a:xfrm>
            <a:off x="5165675" y="1627775"/>
            <a:ext cx="3515026" cy="1992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 with GitHub</a:t>
            </a:r>
            <a:endParaRPr/>
          </a:p>
        </p:txBody>
      </p:sp>
      <p:sp>
        <p:nvSpPr>
          <p:cNvPr id="208" name="Google Shape;208;p26"/>
          <p:cNvSpPr txBox="1"/>
          <p:nvPr>
            <p:ph idx="1" type="body"/>
          </p:nvPr>
        </p:nvSpPr>
        <p:spPr>
          <a:xfrm>
            <a:off x="729450" y="2078875"/>
            <a:ext cx="2919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Entire app wrapped in NextAuth’s SessionProvider.</a:t>
            </a:r>
            <a:endParaRPr/>
          </a:p>
          <a:p>
            <a:pPr indent="0" lvl="0" marL="0" rtl="0" algn="l">
              <a:spcBef>
                <a:spcPts val="1600"/>
              </a:spcBef>
              <a:spcAft>
                <a:spcPts val="0"/>
              </a:spcAft>
              <a:buNone/>
            </a:pPr>
            <a:r>
              <a:rPr lang="en"/>
              <a:t>Only one provider has been made available so far, GitHub.</a:t>
            </a:r>
            <a:endParaRPr/>
          </a:p>
          <a:p>
            <a:pPr indent="0" lvl="0" marL="0" rtl="0" algn="l">
              <a:spcBef>
                <a:spcPts val="1600"/>
              </a:spcBef>
              <a:spcAft>
                <a:spcPts val="1600"/>
              </a:spcAft>
              <a:buNone/>
            </a:pPr>
            <a:r>
              <a:rPr lang="en"/>
              <a:t>Credentials are handled on GitHub’s servers, only email addresses are used in data operations on our server.</a:t>
            </a:r>
            <a:endParaRPr/>
          </a:p>
        </p:txBody>
      </p:sp>
      <p:pic>
        <p:nvPicPr>
          <p:cNvPr id="209" name="Google Shape;209;p26"/>
          <p:cNvPicPr preferRelativeResize="0"/>
          <p:nvPr/>
        </p:nvPicPr>
        <p:blipFill>
          <a:blip r:embed="rId3">
            <a:alphaModFix/>
          </a:blip>
          <a:stretch>
            <a:fillRect/>
          </a:stretch>
        </p:blipFill>
        <p:spPr>
          <a:xfrm>
            <a:off x="5135625" y="1701450"/>
            <a:ext cx="2837838" cy="24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15" name="Google Shape;215;p27"/>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uses Vercel PostGres for our database.</a:t>
            </a:r>
            <a:endParaRPr/>
          </a:p>
          <a:p>
            <a:pPr indent="0" lvl="0" marL="0" rtl="0" algn="l">
              <a:spcBef>
                <a:spcPts val="1600"/>
              </a:spcBef>
              <a:spcAft>
                <a:spcPts val="0"/>
              </a:spcAft>
              <a:buNone/>
            </a:pPr>
            <a:r>
              <a:rPr lang="en"/>
              <a:t>JSON objects provided by the Pokemon TCG API were used to populate database with card data.</a:t>
            </a:r>
            <a:endParaRPr/>
          </a:p>
          <a:p>
            <a:pPr indent="0" lvl="0" marL="0" rtl="0" algn="l">
              <a:spcBef>
                <a:spcPts val="1600"/>
              </a:spcBef>
              <a:spcAft>
                <a:spcPts val="0"/>
              </a:spcAft>
              <a:buNone/>
            </a:pPr>
            <a:r>
              <a:rPr lang="en"/>
              <a:t>Listings are stored in a </a:t>
            </a:r>
            <a:r>
              <a:rPr lang="en"/>
              <a:t>separate</a:t>
            </a:r>
            <a:r>
              <a:rPr lang="en"/>
              <a:t> table linked to the product IDs of the cards.</a:t>
            </a:r>
            <a:endParaRPr/>
          </a:p>
          <a:p>
            <a:pPr indent="0" lvl="0" marL="0" rtl="0" algn="l">
              <a:spcBef>
                <a:spcPts val="1600"/>
              </a:spcBef>
              <a:spcAft>
                <a:spcPts val="1600"/>
              </a:spcAft>
              <a:buNone/>
            </a:pPr>
            <a:r>
              <a:rPr lang="en"/>
              <a:t>Items in carts and purchased items are stored in a cart_listing and order_history table.</a:t>
            </a:r>
            <a:endParaRPr/>
          </a:p>
        </p:txBody>
      </p:sp>
      <p:pic>
        <p:nvPicPr>
          <p:cNvPr id="216" name="Google Shape;216;p27"/>
          <p:cNvPicPr preferRelativeResize="0"/>
          <p:nvPr/>
        </p:nvPicPr>
        <p:blipFill>
          <a:blip r:embed="rId3">
            <a:alphaModFix/>
          </a:blip>
          <a:stretch>
            <a:fillRect/>
          </a:stretch>
        </p:blipFill>
        <p:spPr>
          <a:xfrm>
            <a:off x="4980175" y="1090050"/>
            <a:ext cx="3538074" cy="362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22" name="Google Shape;222;p28"/>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 was added to the cards based on aggregated data contained within the Pokemon TCG APIs objects.</a:t>
            </a:r>
            <a:endParaRPr/>
          </a:p>
          <a:p>
            <a:pPr indent="0" lvl="0" marL="0" rtl="0" algn="l">
              <a:spcBef>
                <a:spcPts val="1600"/>
              </a:spcBef>
              <a:spcAft>
                <a:spcPts val="1600"/>
              </a:spcAft>
              <a:buNone/>
            </a:pPr>
            <a:r>
              <a:rPr lang="en"/>
              <a:t>Prices were averaged from many different providers such as TCGPlayer and CardMarket.</a:t>
            </a:r>
            <a:endParaRPr/>
          </a:p>
        </p:txBody>
      </p:sp>
      <p:pic>
        <p:nvPicPr>
          <p:cNvPr id="223" name="Google Shape;223;p28"/>
          <p:cNvPicPr preferRelativeResize="0"/>
          <p:nvPr/>
        </p:nvPicPr>
        <p:blipFill>
          <a:blip r:embed="rId3">
            <a:alphaModFix/>
          </a:blip>
          <a:stretch>
            <a:fillRect/>
          </a:stretch>
        </p:blipFill>
        <p:spPr>
          <a:xfrm>
            <a:off x="4572000" y="1437325"/>
            <a:ext cx="4477575" cy="2664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29" name="Google Shape;229;p29"/>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types into the provided form and select search type from a dropdown menu.</a:t>
            </a:r>
            <a:endParaRPr/>
          </a:p>
          <a:p>
            <a:pPr indent="0" lvl="0" marL="0" rtl="0" algn="l">
              <a:spcBef>
                <a:spcPts val="1600"/>
              </a:spcBef>
              <a:spcAft>
                <a:spcPts val="0"/>
              </a:spcAft>
              <a:buNone/>
            </a:pPr>
            <a:r>
              <a:rPr lang="en"/>
              <a:t>When submitted, the parameters are set to </a:t>
            </a:r>
            <a:r>
              <a:rPr lang="en"/>
              <a:t>include all search terms that have a unique selectedSearchType.</a:t>
            </a:r>
            <a:endParaRPr/>
          </a:p>
          <a:p>
            <a:pPr indent="0" lvl="0" marL="0" rtl="0" algn="l">
              <a:spcBef>
                <a:spcPts val="1600"/>
              </a:spcBef>
              <a:spcAft>
                <a:spcPts val="1600"/>
              </a:spcAft>
              <a:buNone/>
            </a:pPr>
            <a:r>
              <a:rPr lang="en"/>
              <a:t>Old parameters are read from the URLs query string.</a:t>
            </a:r>
            <a:endParaRPr/>
          </a:p>
        </p:txBody>
      </p:sp>
      <p:pic>
        <p:nvPicPr>
          <p:cNvPr id="230" name="Google Shape;230;p29"/>
          <p:cNvPicPr preferRelativeResize="0"/>
          <p:nvPr/>
        </p:nvPicPr>
        <p:blipFill>
          <a:blip r:embed="rId3">
            <a:alphaModFix/>
          </a:blip>
          <a:stretch>
            <a:fillRect/>
          </a:stretch>
        </p:blipFill>
        <p:spPr>
          <a:xfrm>
            <a:off x="4724250" y="1472850"/>
            <a:ext cx="2804575" cy="322875"/>
          </a:xfrm>
          <a:prstGeom prst="rect">
            <a:avLst/>
          </a:prstGeom>
          <a:noFill/>
          <a:ln>
            <a:noFill/>
          </a:ln>
        </p:spPr>
      </p:pic>
      <p:pic>
        <p:nvPicPr>
          <p:cNvPr id="231" name="Google Shape;231;p29"/>
          <p:cNvPicPr preferRelativeResize="0"/>
          <p:nvPr/>
        </p:nvPicPr>
        <p:blipFill>
          <a:blip r:embed="rId4">
            <a:alphaModFix/>
          </a:blip>
          <a:stretch>
            <a:fillRect/>
          </a:stretch>
        </p:blipFill>
        <p:spPr>
          <a:xfrm>
            <a:off x="4724250" y="1849525"/>
            <a:ext cx="3974556" cy="2509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a:p>
            <a:pPr indent="0" lvl="0" marL="0" rtl="0" algn="l">
              <a:spcBef>
                <a:spcPts val="0"/>
              </a:spcBef>
              <a:spcAft>
                <a:spcPts val="0"/>
              </a:spcAft>
              <a:buNone/>
            </a:pPr>
            <a:r>
              <a:t/>
            </a:r>
            <a:endParaRPr/>
          </a:p>
        </p:txBody>
      </p:sp>
      <p:sp>
        <p:nvSpPr>
          <p:cNvPr id="237" name="Google Shape;237;p30"/>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search is submitted, the user is redirected to the card list page.</a:t>
            </a:r>
            <a:endParaRPr/>
          </a:p>
          <a:p>
            <a:pPr indent="0" lvl="0" marL="0" rtl="0" algn="l">
              <a:spcBef>
                <a:spcPts val="1600"/>
              </a:spcBef>
              <a:spcAft>
                <a:spcPts val="0"/>
              </a:spcAft>
              <a:buNone/>
            </a:pPr>
            <a:r>
              <a:rPr lang="en"/>
              <a:t>The page gathers the queries from the URL and passes them to the fetchCards database operation.</a:t>
            </a:r>
            <a:endParaRPr/>
          </a:p>
          <a:p>
            <a:pPr indent="0" lvl="0" marL="0" rtl="0" algn="l">
              <a:spcBef>
                <a:spcPts val="1600"/>
              </a:spcBef>
              <a:spcAft>
                <a:spcPts val="1600"/>
              </a:spcAft>
              <a:buNone/>
            </a:pPr>
            <a:r>
              <a:rPr lang="en"/>
              <a:t>The fetched result is broken into two pieces, itemCount (page count for pagination controls), and cards (actual card data).</a:t>
            </a:r>
            <a:endParaRPr/>
          </a:p>
        </p:txBody>
      </p:sp>
      <p:pic>
        <p:nvPicPr>
          <p:cNvPr id="238" name="Google Shape;238;p30"/>
          <p:cNvPicPr preferRelativeResize="0"/>
          <p:nvPr/>
        </p:nvPicPr>
        <p:blipFill>
          <a:blip r:embed="rId3">
            <a:alphaModFix/>
          </a:blip>
          <a:stretch>
            <a:fillRect/>
          </a:stretch>
        </p:blipFill>
        <p:spPr>
          <a:xfrm>
            <a:off x="4609525" y="505375"/>
            <a:ext cx="4445526" cy="454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44" name="Google Shape;244;p31"/>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fetchCards function queries the database based on passed in parameters.</a:t>
            </a:r>
            <a:endParaRPr/>
          </a:p>
          <a:p>
            <a:pPr indent="0" lvl="0" marL="0" rtl="0" algn="l">
              <a:spcBef>
                <a:spcPts val="1600"/>
              </a:spcBef>
              <a:spcAft>
                <a:spcPts val="0"/>
              </a:spcAft>
              <a:buNone/>
            </a:pPr>
            <a:r>
              <a:rPr lang="en"/>
              <a:t>Returns count of results and the cards themselves.</a:t>
            </a:r>
            <a:endParaRPr/>
          </a:p>
          <a:p>
            <a:pPr indent="0" lvl="0" marL="0" rtl="0" algn="l">
              <a:spcBef>
                <a:spcPts val="1600"/>
              </a:spcBef>
              <a:spcAft>
                <a:spcPts val="1600"/>
              </a:spcAft>
              <a:buNone/>
            </a:pPr>
            <a:r>
              <a:rPr lang="en"/>
              <a:t>Wildcard characters and a long SQL query are used to allow for additive search terms (search by more than one search type).</a:t>
            </a:r>
            <a:endParaRPr/>
          </a:p>
        </p:txBody>
      </p:sp>
      <p:pic>
        <p:nvPicPr>
          <p:cNvPr id="245" name="Google Shape;245;p31"/>
          <p:cNvPicPr preferRelativeResize="0"/>
          <p:nvPr/>
        </p:nvPicPr>
        <p:blipFill>
          <a:blip r:embed="rId3">
            <a:alphaModFix/>
          </a:blip>
          <a:stretch>
            <a:fillRect/>
          </a:stretch>
        </p:blipFill>
        <p:spPr>
          <a:xfrm>
            <a:off x="4674975" y="543725"/>
            <a:ext cx="4407476" cy="4442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51" name="Google Shape;251;p32"/>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page of fetched card data is passed to the cards component.</a:t>
            </a:r>
            <a:endParaRPr/>
          </a:p>
          <a:p>
            <a:pPr indent="0" lvl="0" marL="0" rtl="0" algn="l">
              <a:spcBef>
                <a:spcPts val="1600"/>
              </a:spcBef>
              <a:spcAft>
                <a:spcPts val="0"/>
              </a:spcAft>
              <a:buNone/>
            </a:pPr>
            <a:r>
              <a:rPr lang="en"/>
              <a:t>The component renders each of the cards in the list along with their buttons and styling.</a:t>
            </a:r>
            <a:endParaRPr/>
          </a:p>
          <a:p>
            <a:pPr indent="0" lvl="0" marL="0" rtl="0" algn="l">
              <a:spcBef>
                <a:spcPts val="1600"/>
              </a:spcBef>
              <a:spcAft>
                <a:spcPts val="1600"/>
              </a:spcAft>
              <a:buNone/>
            </a:pPr>
            <a:r>
              <a:rPr lang="en"/>
              <a:t>System is prepared to accept user pricing data with only a few small changes.</a:t>
            </a:r>
            <a:endParaRPr/>
          </a:p>
        </p:txBody>
      </p:sp>
      <p:pic>
        <p:nvPicPr>
          <p:cNvPr id="252" name="Google Shape;252;p32"/>
          <p:cNvPicPr preferRelativeResize="0"/>
          <p:nvPr/>
        </p:nvPicPr>
        <p:blipFill>
          <a:blip r:embed="rId3">
            <a:alphaModFix/>
          </a:blip>
          <a:stretch>
            <a:fillRect/>
          </a:stretch>
        </p:blipFill>
        <p:spPr>
          <a:xfrm>
            <a:off x="4637125" y="1285775"/>
            <a:ext cx="4419986" cy="326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Testing</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263" name="Google Shape;263;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 We didn’t do it much because it was all done with the Next.js framework.</a:t>
            </a:r>
            <a:endParaRPr/>
          </a:p>
          <a:p>
            <a:pPr indent="0" lvl="0" marL="0" rtl="0" algn="l">
              <a:spcBef>
                <a:spcPts val="1600"/>
              </a:spcBef>
              <a:spcAft>
                <a:spcPts val="0"/>
              </a:spcAft>
              <a:buNone/>
            </a:pPr>
            <a:r>
              <a:rPr lang="en"/>
              <a:t>User Testing- We asked people to try out our website and got feedback.</a:t>
            </a:r>
            <a:endParaRPr/>
          </a:p>
          <a:p>
            <a:pPr indent="0" lvl="0" marL="0" rtl="0" algn="l">
              <a:spcBef>
                <a:spcPts val="1600"/>
              </a:spcBef>
              <a:spcAft>
                <a:spcPts val="0"/>
              </a:spcAft>
              <a:buNone/>
            </a:pPr>
            <a:r>
              <a:rPr lang="en"/>
              <a:t>Integration and System</a:t>
            </a:r>
            <a:r>
              <a:rPr lang="en"/>
              <a:t> Testing- We made sure that all modules </a:t>
            </a:r>
            <a:r>
              <a:rPr lang="en"/>
              <a:t>correctly</a:t>
            </a:r>
            <a:r>
              <a:rPr lang="en"/>
              <a:t> worked with one another through user </a:t>
            </a:r>
            <a:r>
              <a:rPr lang="en"/>
              <a:t>interface</a:t>
            </a:r>
            <a:r>
              <a:rPr lang="en"/>
              <a:t> testing, use-scenario testing, and data-flow testing.</a:t>
            </a:r>
            <a:endParaRPr/>
          </a:p>
          <a:p>
            <a:pPr indent="0" lvl="0" marL="0" rtl="0" algn="l">
              <a:spcBef>
                <a:spcPts val="1600"/>
              </a:spcBef>
              <a:spcAft>
                <a:spcPts val="0"/>
              </a:spcAft>
              <a:buNone/>
            </a:pPr>
            <a:r>
              <a:rPr lang="en"/>
              <a:t>Prepared for alpha acceptance testing- Got regular feedback from our project sponsor.</a:t>
            </a:r>
            <a:endParaRPr/>
          </a:p>
          <a:p>
            <a:pPr indent="-311150" lvl="0" marL="457200" rtl="0" algn="l">
              <a:spcBef>
                <a:spcPts val="1600"/>
              </a:spcBef>
              <a:spcAft>
                <a:spcPts val="0"/>
              </a:spcAft>
              <a:buSzPts val="1300"/>
              <a:buChar char="●"/>
            </a:pPr>
            <a:r>
              <a:rPr lang="en"/>
              <a:t>Fixed inconsistent colors</a:t>
            </a:r>
            <a:endParaRPr/>
          </a:p>
          <a:p>
            <a:pPr indent="-311150" lvl="0" marL="457200" rtl="0" algn="l">
              <a:spcBef>
                <a:spcPts val="0"/>
              </a:spcBef>
              <a:spcAft>
                <a:spcPts val="0"/>
              </a:spcAft>
              <a:buSzPts val="1300"/>
              <a:buChar char="●"/>
            </a:pPr>
            <a:r>
              <a:rPr lang="en"/>
              <a:t>Added additive search and search tags </a:t>
            </a:r>
            <a:endParaRPr/>
          </a:p>
          <a:p>
            <a:pPr indent="-311150" lvl="0" marL="457200" rtl="0" algn="l">
              <a:spcBef>
                <a:spcPts val="0"/>
              </a:spcBef>
              <a:spcAft>
                <a:spcPts val="0"/>
              </a:spcAft>
              <a:buSzPts val="1300"/>
              <a:buChar char="●"/>
            </a:pPr>
            <a:r>
              <a:rPr lang="en"/>
              <a:t>Mobile friendly but there were time constraints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Demo Time!</a:t>
            </a:r>
            <a:endParaRPr sz="4000"/>
          </a:p>
        </p:txBody>
      </p:sp>
      <p:pic>
        <p:nvPicPr>
          <p:cNvPr id="269" name="Google Shape;269;p35"/>
          <p:cNvPicPr preferRelativeResize="0"/>
          <p:nvPr/>
        </p:nvPicPr>
        <p:blipFill>
          <a:blip r:embed="rId3">
            <a:alphaModFix/>
          </a:blip>
          <a:stretch>
            <a:fillRect/>
          </a:stretch>
        </p:blipFill>
        <p:spPr>
          <a:xfrm>
            <a:off x="4174525" y="423825"/>
            <a:ext cx="4370576" cy="4370576"/>
          </a:xfrm>
          <a:prstGeom prst="rect">
            <a:avLst/>
          </a:prstGeom>
          <a:noFill/>
          <a:ln>
            <a:noFill/>
          </a:ln>
        </p:spPr>
      </p:pic>
      <p:sp>
        <p:nvSpPr>
          <p:cNvPr id="270" name="Google Shape;270;p35"/>
          <p:cNvSpPr txBox="1"/>
          <p:nvPr/>
        </p:nvSpPr>
        <p:spPr>
          <a:xfrm>
            <a:off x="1407775" y="2288625"/>
            <a:ext cx="2485200" cy="14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Project Overview</a:t>
            </a:r>
            <a:endParaRPr sz="4000"/>
          </a:p>
        </p:txBody>
      </p:sp>
      <p:pic>
        <p:nvPicPr>
          <p:cNvPr id="144" name="Google Shape;144;p18"/>
          <p:cNvPicPr preferRelativeResize="0"/>
          <p:nvPr/>
        </p:nvPicPr>
        <p:blipFill>
          <a:blip r:embed="rId3">
            <a:alphaModFix/>
          </a:blip>
          <a:stretch>
            <a:fillRect/>
          </a:stretch>
        </p:blipFill>
        <p:spPr>
          <a:xfrm>
            <a:off x="5146375" y="1322450"/>
            <a:ext cx="3017275" cy="3017275"/>
          </a:xfrm>
          <a:prstGeom prst="rect">
            <a:avLst/>
          </a:prstGeom>
          <a:noFill/>
          <a:ln>
            <a:noFill/>
          </a:ln>
        </p:spPr>
      </p:pic>
      <p:sp>
        <p:nvSpPr>
          <p:cNvPr id="145" name="Google Shape;145;p18"/>
          <p:cNvSpPr txBox="1"/>
          <p:nvPr/>
        </p:nvSpPr>
        <p:spPr>
          <a:xfrm>
            <a:off x="786475" y="2894200"/>
            <a:ext cx="22020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drm-project.vercel.app</a:t>
            </a:r>
            <a:endParaRPr sz="13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Questions?</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Purpose</a:t>
            </a:r>
            <a:endParaRPr/>
          </a:p>
        </p:txBody>
      </p:sp>
      <p:sp>
        <p:nvSpPr>
          <p:cNvPr id="151" name="Google Shape;15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Capture a portion of the Pokemon trading card e-commerce market. </a:t>
            </a:r>
            <a:endParaRPr/>
          </a:p>
          <a:p>
            <a:pPr indent="0" lvl="0" marL="0" rtl="0" algn="l">
              <a:spcBef>
                <a:spcPts val="1600"/>
              </a:spcBef>
              <a:spcAft>
                <a:spcPts val="1600"/>
              </a:spcAft>
              <a:buNone/>
            </a:pPr>
            <a:r>
              <a:t/>
            </a:r>
            <a:endParaRPr/>
          </a:p>
        </p:txBody>
      </p:sp>
      <p:pic>
        <p:nvPicPr>
          <p:cNvPr id="152" name="Google Shape;152;p19"/>
          <p:cNvPicPr preferRelativeResize="0"/>
          <p:nvPr/>
        </p:nvPicPr>
        <p:blipFill>
          <a:blip r:embed="rId3">
            <a:alphaModFix/>
          </a:blip>
          <a:stretch>
            <a:fillRect/>
          </a:stretch>
        </p:blipFill>
        <p:spPr>
          <a:xfrm>
            <a:off x="452563" y="2850525"/>
            <a:ext cx="8238874" cy="1138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r>
              <a:rPr lang="en"/>
              <a:t> Process</a:t>
            </a:r>
            <a:endParaRPr/>
          </a:p>
        </p:txBody>
      </p:sp>
      <p:sp>
        <p:nvSpPr>
          <p:cNvPr id="158" name="Google Shape;158;p20"/>
          <p:cNvSpPr txBox="1"/>
          <p:nvPr>
            <p:ph idx="1" type="body"/>
          </p:nvPr>
        </p:nvSpPr>
        <p:spPr>
          <a:xfrm>
            <a:off x="729450" y="2078875"/>
            <a:ext cx="4670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Started off with agile methodology, specifically Scrum.</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Ended up using iterative development.</a:t>
            </a:r>
            <a:endParaRPr/>
          </a:p>
        </p:txBody>
      </p:sp>
      <p:pic>
        <p:nvPicPr>
          <p:cNvPr id="159" name="Google Shape;159;p20"/>
          <p:cNvPicPr preferRelativeResize="0"/>
          <p:nvPr/>
        </p:nvPicPr>
        <p:blipFill>
          <a:blip r:embed="rId3">
            <a:alphaModFix/>
          </a:blip>
          <a:stretch>
            <a:fillRect/>
          </a:stretch>
        </p:blipFill>
        <p:spPr>
          <a:xfrm>
            <a:off x="5352000" y="1925300"/>
            <a:ext cx="3592799" cy="2142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Technical Architecture</a:t>
            </a:r>
            <a:endParaRPr sz="4000"/>
          </a:p>
        </p:txBody>
      </p:sp>
      <p:pic>
        <p:nvPicPr>
          <p:cNvPr id="165" name="Google Shape;165;p21"/>
          <p:cNvPicPr preferRelativeResize="0"/>
          <p:nvPr/>
        </p:nvPicPr>
        <p:blipFill rotWithShape="1">
          <a:blip r:embed="rId3">
            <a:alphaModFix/>
          </a:blip>
          <a:srcRect b="47011" l="0" r="43665" t="0"/>
          <a:stretch/>
        </p:blipFill>
        <p:spPr>
          <a:xfrm>
            <a:off x="5898550" y="1782375"/>
            <a:ext cx="2579224" cy="2796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3653975" y="579600"/>
            <a:ext cx="2632211" cy="535200"/>
          </a:xfrm>
          <a:prstGeom prst="rect">
            <a:avLst/>
          </a:prstGeom>
          <a:noFill/>
          <a:ln>
            <a:noFill/>
          </a:ln>
        </p:spPr>
      </p:pic>
      <p:pic>
        <p:nvPicPr>
          <p:cNvPr id="171" name="Google Shape;171;p22"/>
          <p:cNvPicPr preferRelativeResize="0"/>
          <p:nvPr/>
        </p:nvPicPr>
        <p:blipFill>
          <a:blip r:embed="rId4">
            <a:alphaModFix/>
          </a:blip>
          <a:stretch>
            <a:fillRect/>
          </a:stretch>
        </p:blipFill>
        <p:spPr>
          <a:xfrm>
            <a:off x="2819850" y="1266863"/>
            <a:ext cx="1941909" cy="1074525"/>
          </a:xfrm>
          <a:prstGeom prst="rect">
            <a:avLst/>
          </a:prstGeom>
          <a:noFill/>
          <a:ln>
            <a:noFill/>
          </a:ln>
        </p:spPr>
      </p:pic>
      <p:pic>
        <p:nvPicPr>
          <p:cNvPr id="172" name="Google Shape;172;p22"/>
          <p:cNvPicPr preferRelativeResize="0"/>
          <p:nvPr/>
        </p:nvPicPr>
        <p:blipFill>
          <a:blip r:embed="rId5">
            <a:alphaModFix/>
          </a:blip>
          <a:stretch>
            <a:fillRect/>
          </a:stretch>
        </p:blipFill>
        <p:spPr>
          <a:xfrm>
            <a:off x="4702075" y="1224775"/>
            <a:ext cx="2317425" cy="1158700"/>
          </a:xfrm>
          <a:prstGeom prst="rect">
            <a:avLst/>
          </a:prstGeom>
          <a:noFill/>
          <a:ln>
            <a:noFill/>
          </a:ln>
        </p:spPr>
      </p:pic>
      <p:pic>
        <p:nvPicPr>
          <p:cNvPr id="173" name="Google Shape;173;p22"/>
          <p:cNvPicPr preferRelativeResize="0"/>
          <p:nvPr/>
        </p:nvPicPr>
        <p:blipFill>
          <a:blip r:embed="rId6">
            <a:alphaModFix/>
          </a:blip>
          <a:stretch>
            <a:fillRect/>
          </a:stretch>
        </p:blipFill>
        <p:spPr>
          <a:xfrm>
            <a:off x="3975049" y="2078874"/>
            <a:ext cx="1804750" cy="1103896"/>
          </a:xfrm>
          <a:prstGeom prst="rect">
            <a:avLst/>
          </a:prstGeom>
          <a:noFill/>
          <a:ln>
            <a:noFill/>
          </a:ln>
        </p:spPr>
      </p:pic>
      <p:pic>
        <p:nvPicPr>
          <p:cNvPr id="174" name="Google Shape;174;p22"/>
          <p:cNvPicPr preferRelativeResize="0"/>
          <p:nvPr/>
        </p:nvPicPr>
        <p:blipFill>
          <a:blip r:embed="rId7">
            <a:alphaModFix/>
          </a:blip>
          <a:stretch>
            <a:fillRect/>
          </a:stretch>
        </p:blipFill>
        <p:spPr>
          <a:xfrm>
            <a:off x="6100863" y="2078863"/>
            <a:ext cx="839463" cy="839463"/>
          </a:xfrm>
          <a:prstGeom prst="rect">
            <a:avLst/>
          </a:prstGeom>
          <a:noFill/>
          <a:ln>
            <a:noFill/>
          </a:ln>
        </p:spPr>
      </p:pic>
      <p:pic>
        <p:nvPicPr>
          <p:cNvPr id="175" name="Google Shape;175;p22"/>
          <p:cNvPicPr preferRelativeResize="0"/>
          <p:nvPr/>
        </p:nvPicPr>
        <p:blipFill>
          <a:blip r:embed="rId8">
            <a:alphaModFix/>
          </a:blip>
          <a:stretch>
            <a:fillRect/>
          </a:stretch>
        </p:blipFill>
        <p:spPr>
          <a:xfrm>
            <a:off x="7139125" y="2078850"/>
            <a:ext cx="839449" cy="839475"/>
          </a:xfrm>
          <a:prstGeom prst="rect">
            <a:avLst/>
          </a:prstGeom>
          <a:noFill/>
          <a:ln>
            <a:noFill/>
          </a:ln>
        </p:spPr>
      </p:pic>
      <p:pic>
        <p:nvPicPr>
          <p:cNvPr id="176" name="Google Shape;176;p22"/>
          <p:cNvPicPr preferRelativeResize="0"/>
          <p:nvPr/>
        </p:nvPicPr>
        <p:blipFill>
          <a:blip r:embed="rId9">
            <a:alphaModFix/>
          </a:blip>
          <a:stretch>
            <a:fillRect/>
          </a:stretch>
        </p:blipFill>
        <p:spPr>
          <a:xfrm>
            <a:off x="5599850" y="3003775"/>
            <a:ext cx="1340475" cy="1225212"/>
          </a:xfrm>
          <a:prstGeom prst="rect">
            <a:avLst/>
          </a:prstGeom>
          <a:noFill/>
          <a:ln>
            <a:noFill/>
          </a:ln>
        </p:spPr>
      </p:pic>
      <p:pic>
        <p:nvPicPr>
          <p:cNvPr id="177" name="Google Shape;177;p22"/>
          <p:cNvPicPr preferRelativeResize="0"/>
          <p:nvPr/>
        </p:nvPicPr>
        <p:blipFill>
          <a:blip r:embed="rId10">
            <a:alphaModFix/>
          </a:blip>
          <a:stretch>
            <a:fillRect/>
          </a:stretch>
        </p:blipFill>
        <p:spPr>
          <a:xfrm>
            <a:off x="3163150" y="3867424"/>
            <a:ext cx="2059803" cy="1074500"/>
          </a:xfrm>
          <a:prstGeom prst="rect">
            <a:avLst/>
          </a:prstGeom>
          <a:noFill/>
          <a:ln>
            <a:noFill/>
          </a:ln>
        </p:spPr>
      </p:pic>
      <p:pic>
        <p:nvPicPr>
          <p:cNvPr id="178" name="Google Shape;178;p22"/>
          <p:cNvPicPr preferRelativeResize="0"/>
          <p:nvPr/>
        </p:nvPicPr>
        <p:blipFill>
          <a:blip r:embed="rId11">
            <a:alphaModFix/>
          </a:blip>
          <a:stretch>
            <a:fillRect/>
          </a:stretch>
        </p:blipFill>
        <p:spPr>
          <a:xfrm>
            <a:off x="1849225" y="2099513"/>
            <a:ext cx="1804751" cy="944467"/>
          </a:xfrm>
          <a:prstGeom prst="rect">
            <a:avLst/>
          </a:prstGeom>
          <a:noFill/>
          <a:ln>
            <a:noFill/>
          </a:ln>
        </p:spPr>
      </p:pic>
      <p:sp>
        <p:nvSpPr>
          <p:cNvPr id="179" name="Google Shape;179;p22"/>
          <p:cNvSpPr txBox="1"/>
          <p:nvPr/>
        </p:nvSpPr>
        <p:spPr>
          <a:xfrm>
            <a:off x="7886500" y="647550"/>
            <a:ext cx="13404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Frontend</a:t>
            </a:r>
            <a:endParaRPr b="1" sz="2000">
              <a:solidFill>
                <a:srgbClr val="1A1A1A"/>
              </a:solidFill>
              <a:latin typeface="Lato"/>
              <a:ea typeface="Lato"/>
              <a:cs typeface="Lato"/>
              <a:sym typeface="Lato"/>
            </a:endParaRPr>
          </a:p>
        </p:txBody>
      </p:sp>
      <p:cxnSp>
        <p:nvCxnSpPr>
          <p:cNvPr id="180" name="Google Shape;180;p22"/>
          <p:cNvCxnSpPr>
            <a:endCxn id="179" idx="2"/>
          </p:cNvCxnSpPr>
          <p:nvPr/>
        </p:nvCxnSpPr>
        <p:spPr>
          <a:xfrm flipH="1" rot="10800000">
            <a:off x="8554300" y="1046850"/>
            <a:ext cx="2400" cy="3298800"/>
          </a:xfrm>
          <a:prstGeom prst="straightConnector1">
            <a:avLst/>
          </a:prstGeom>
          <a:noFill/>
          <a:ln cap="flat" cmpd="sng" w="38100">
            <a:solidFill>
              <a:srgbClr val="1A1A1A"/>
            </a:solidFill>
            <a:prstDash val="solid"/>
            <a:round/>
            <a:headEnd len="med" w="med" type="stealth"/>
            <a:tailEnd len="med" w="med" type="triangle"/>
          </a:ln>
        </p:spPr>
      </p:cxnSp>
      <p:sp>
        <p:nvSpPr>
          <p:cNvPr id="181" name="Google Shape;181;p22"/>
          <p:cNvSpPr txBox="1"/>
          <p:nvPr/>
        </p:nvSpPr>
        <p:spPr>
          <a:xfrm>
            <a:off x="7803600" y="4345650"/>
            <a:ext cx="13404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Backend</a:t>
            </a:r>
            <a:endParaRPr b="1" sz="2000">
              <a:solidFill>
                <a:srgbClr val="1A1A1A"/>
              </a:solidFill>
              <a:latin typeface="Lato"/>
              <a:ea typeface="Lato"/>
              <a:cs typeface="Lato"/>
              <a:sym typeface="Lato"/>
            </a:endParaRPr>
          </a:p>
        </p:txBody>
      </p:sp>
      <p:sp>
        <p:nvSpPr>
          <p:cNvPr id="182" name="Google Shape;182;p22"/>
          <p:cNvSpPr txBox="1"/>
          <p:nvPr/>
        </p:nvSpPr>
        <p:spPr>
          <a:xfrm>
            <a:off x="640450" y="2783475"/>
            <a:ext cx="887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rgbClr val="1A1A1A"/>
                </a:solidFill>
                <a:latin typeface="Lato"/>
                <a:ea typeface="Lato"/>
                <a:cs typeface="Lato"/>
                <a:sym typeface="Lato"/>
              </a:rPr>
              <a:t>APIs</a:t>
            </a:r>
            <a:endParaRPr b="1" sz="2000" u="sng">
              <a:solidFill>
                <a:srgbClr val="1A1A1A"/>
              </a:solidFill>
              <a:latin typeface="Lato"/>
              <a:ea typeface="Lato"/>
              <a:cs typeface="Lato"/>
              <a:sym typeface="Lato"/>
            </a:endParaRPr>
          </a:p>
        </p:txBody>
      </p:sp>
      <p:pic>
        <p:nvPicPr>
          <p:cNvPr id="183" name="Google Shape;183;p22"/>
          <p:cNvPicPr preferRelativeResize="0"/>
          <p:nvPr/>
        </p:nvPicPr>
        <p:blipFill>
          <a:blip r:embed="rId12">
            <a:alphaModFix/>
          </a:blip>
          <a:stretch>
            <a:fillRect/>
          </a:stretch>
        </p:blipFill>
        <p:spPr>
          <a:xfrm>
            <a:off x="471700" y="3266300"/>
            <a:ext cx="1225200" cy="1225200"/>
          </a:xfrm>
          <a:prstGeom prst="rect">
            <a:avLst/>
          </a:prstGeom>
          <a:noFill/>
          <a:ln>
            <a:noFill/>
          </a:ln>
        </p:spPr>
      </p:pic>
      <p:sp>
        <p:nvSpPr>
          <p:cNvPr id="184" name="Google Shape;184;p22"/>
          <p:cNvSpPr txBox="1"/>
          <p:nvPr/>
        </p:nvSpPr>
        <p:spPr>
          <a:xfrm>
            <a:off x="113350" y="4575025"/>
            <a:ext cx="19419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Pokemon TCG API</a:t>
            </a:r>
            <a:endParaRPr sz="1300">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Features and Functionality</a:t>
            </a:r>
            <a:endParaRPr sz="4000"/>
          </a:p>
        </p:txBody>
      </p:sp>
      <p:pic>
        <p:nvPicPr>
          <p:cNvPr id="190" name="Google Shape;190;p23"/>
          <p:cNvPicPr preferRelativeResize="0"/>
          <p:nvPr/>
        </p:nvPicPr>
        <p:blipFill>
          <a:blip r:embed="rId3">
            <a:alphaModFix/>
          </a:blip>
          <a:stretch>
            <a:fillRect/>
          </a:stretch>
        </p:blipFill>
        <p:spPr>
          <a:xfrm>
            <a:off x="6301948" y="1760775"/>
            <a:ext cx="2744050" cy="302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Functionality</a:t>
            </a:r>
            <a:endParaRPr/>
          </a:p>
        </p:txBody>
      </p:sp>
      <p:sp>
        <p:nvSpPr>
          <p:cNvPr id="196" name="Google Shape;19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Ability to create, view, and edit product listing.</a:t>
            </a:r>
            <a:endParaRPr/>
          </a:p>
          <a:p>
            <a:pPr indent="-311150" lvl="0" marL="457200" rtl="0" algn="l">
              <a:lnSpc>
                <a:spcPct val="200000"/>
              </a:lnSpc>
              <a:spcBef>
                <a:spcPts val="0"/>
              </a:spcBef>
              <a:spcAft>
                <a:spcPts val="0"/>
              </a:spcAft>
              <a:buSzPts val="1300"/>
              <a:buChar char="●"/>
            </a:pPr>
            <a:r>
              <a:rPr lang="en"/>
              <a:t>Product search and display </a:t>
            </a:r>
            <a:r>
              <a:rPr lang="en"/>
              <a:t>capabilities.</a:t>
            </a:r>
            <a:endParaRPr/>
          </a:p>
          <a:p>
            <a:pPr indent="-311150" lvl="0" marL="457200" rtl="0" algn="l">
              <a:lnSpc>
                <a:spcPct val="200000"/>
              </a:lnSpc>
              <a:spcBef>
                <a:spcPts val="0"/>
              </a:spcBef>
              <a:spcAft>
                <a:spcPts val="0"/>
              </a:spcAft>
              <a:buSzPts val="1300"/>
              <a:buChar char="●"/>
            </a:pPr>
            <a:r>
              <a:rPr lang="en"/>
              <a:t>Order history display.</a:t>
            </a:r>
            <a:endParaRPr/>
          </a:p>
          <a:p>
            <a:pPr indent="-311150" lvl="0" marL="457200" rtl="0" algn="l">
              <a:lnSpc>
                <a:spcPct val="200000"/>
              </a:lnSpc>
              <a:spcBef>
                <a:spcPts val="0"/>
              </a:spcBef>
              <a:spcAft>
                <a:spcPts val="0"/>
              </a:spcAft>
              <a:buSzPts val="1300"/>
              <a:buChar char="●"/>
            </a:pPr>
            <a:r>
              <a:rPr lang="en"/>
              <a:t>Access to card pricing information.</a:t>
            </a:r>
            <a:endParaRPr/>
          </a:p>
          <a:p>
            <a:pPr indent="-311150" lvl="0" marL="457200" rtl="0" algn="l">
              <a:lnSpc>
                <a:spcPct val="200000"/>
              </a:lnSpc>
              <a:spcBef>
                <a:spcPts val="0"/>
              </a:spcBef>
              <a:spcAft>
                <a:spcPts val="0"/>
              </a:spcAft>
              <a:buSzPts val="1300"/>
              <a:buChar char="●"/>
            </a:pPr>
            <a:r>
              <a:rPr lang="en"/>
              <a:t>Managing shopping cart.</a:t>
            </a:r>
            <a:endParaRPr/>
          </a:p>
          <a:p>
            <a:pPr indent="-311150" lvl="0" marL="457200" rtl="0" algn="l">
              <a:lnSpc>
                <a:spcPct val="200000"/>
              </a:lnSpc>
              <a:spcBef>
                <a:spcPts val="0"/>
              </a:spcBef>
              <a:spcAft>
                <a:spcPts val="0"/>
              </a:spcAft>
              <a:buSzPts val="1300"/>
              <a:buChar char="●"/>
            </a:pPr>
            <a:r>
              <a:rPr lang="en"/>
              <a:t>Account creation and deletion.</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Walkthrough</a:t>
            </a:r>
            <a:endParaRPr/>
          </a:p>
        </p:txBody>
      </p:sp>
      <p:pic>
        <p:nvPicPr>
          <p:cNvPr id="202" name="Google Shape;202;p25"/>
          <p:cNvPicPr preferRelativeResize="0"/>
          <p:nvPr/>
        </p:nvPicPr>
        <p:blipFill>
          <a:blip r:embed="rId3">
            <a:alphaModFix/>
          </a:blip>
          <a:stretch>
            <a:fillRect/>
          </a:stretch>
        </p:blipFill>
        <p:spPr>
          <a:xfrm>
            <a:off x="4938324" y="1322450"/>
            <a:ext cx="3771223" cy="313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